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7"/>
  </p:notesMasterIdLst>
  <p:sldIdLst>
    <p:sldId id="257" r:id="rId4"/>
    <p:sldId id="263" r:id="rId5"/>
    <p:sldId id="258" r:id="rId6"/>
    <p:sldId id="260" r:id="rId7"/>
    <p:sldId id="261" r:id="rId8"/>
    <p:sldId id="264" r:id="rId9"/>
    <p:sldId id="265" r:id="rId10"/>
    <p:sldId id="266" r:id="rId11"/>
    <p:sldId id="267" r:id="rId12"/>
    <p:sldId id="268" r:id="rId13"/>
    <p:sldId id="272" r:id="rId14"/>
    <p:sldId id="271" r:id="rId15"/>
    <p:sldId id="270" r:id="rId16"/>
  </p:sldIdLst>
  <p:sldSz cx="9144000" cy="5143500" type="screen16x9"/>
  <p:notesSz cx="6858000" cy="9144000"/>
  <p:embeddedFontLst>
    <p:embeddedFont>
      <p:font typeface="Dosis" pitchFamily="2" charset="0"/>
      <p:regular r:id="rId18"/>
      <p:bold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  <p:embeddedFont>
      <p:font typeface="Roboto Thin" panose="02000000000000000000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323092C0-8C84-4223-97D6-905260E2B753}">
          <p14:sldIdLst>
            <p14:sldId id="257"/>
            <p14:sldId id="263"/>
            <p14:sldId id="258"/>
            <p14:sldId id="260"/>
            <p14:sldId id="261"/>
            <p14:sldId id="264"/>
            <p14:sldId id="265"/>
            <p14:sldId id="266"/>
            <p14:sldId id="267"/>
            <p14:sldId id="268"/>
            <p14:sldId id="272"/>
            <p14:sldId id="271"/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09"/>
  </p:normalViewPr>
  <p:slideViewPr>
    <p:cSldViewPr snapToGrid="0">
      <p:cViewPr varScale="1">
        <p:scale>
          <a:sx n="130" d="100"/>
          <a:sy n="130" d="100"/>
        </p:scale>
        <p:origin x="82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7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79659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90032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40573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499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2727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72602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8998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55528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8488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306805" y="1894974"/>
            <a:ext cx="8370382" cy="266054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Davie's Burgers Subway Ad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ea typeface="Roboto Thin"/>
              <a:cs typeface="Times New Roman" panose="02020603050405020304" pitchFamily="18" charset="0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rgbClr val="EFEFEF"/>
                </a:solidFill>
                <a:latin typeface="Times New Roman" panose="02020603050405020304" pitchFamily="18" charset="0"/>
                <a:ea typeface="Roboto Thin"/>
                <a:cs typeface="Times New Roman" panose="02020603050405020304" pitchFamily="18" charset="0"/>
                <a:sym typeface="Roboto Thin"/>
              </a:rPr>
              <a:t>Name – Ankit Anshu</a:t>
            </a:r>
            <a:endParaRPr sz="1600" dirty="0">
              <a:solidFill>
                <a:srgbClr val="EFEFEF"/>
              </a:solidFill>
              <a:latin typeface="Times New Roman" panose="02020603050405020304" pitchFamily="18" charset="0"/>
              <a:ea typeface="Roboto Thin"/>
              <a:cs typeface="Times New Roman" panose="02020603050405020304" pitchFamily="18" charset="0"/>
              <a:sym typeface="Roboto Thi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5217779" y="738750"/>
            <a:ext cx="3846165" cy="1910861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1200" dirty="0" err="1">
                <a:latin typeface="Courier New"/>
                <a:ea typeface="Courier New"/>
                <a:cs typeface="Courier New"/>
                <a:sym typeface="Courier New"/>
              </a:rPr>
              <a:t>special_instructions</a:t>
            </a:r>
            <a:endParaRPr lang="en-US" sz="12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from orders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n-US" sz="1200" dirty="0" err="1">
                <a:latin typeface="Courier New"/>
                <a:ea typeface="Courier New"/>
                <a:cs typeface="Courier New"/>
                <a:sym typeface="Courier New"/>
              </a:rPr>
              <a:t>special_instructions</a:t>
            </a: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 like '%door%';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218674" y="738749"/>
            <a:ext cx="4876700" cy="191086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r>
              <a:rPr lang="en-US" sz="1600" b="1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7. Let’s search for special instructions that have the word ‘door’.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E7FEFD-53BF-4580-8AB5-21CFBC4AE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92" y="2991246"/>
            <a:ext cx="8921416" cy="1320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1863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5161563" y="411062"/>
            <a:ext cx="3916263" cy="1910861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1200" dirty="0" err="1">
                <a:latin typeface="Courier New"/>
                <a:ea typeface="Courier New"/>
                <a:cs typeface="Courier New"/>
                <a:sym typeface="Courier New"/>
              </a:rPr>
              <a:t>special_instructions</a:t>
            </a:r>
            <a:endParaRPr lang="en-US" sz="12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from orders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n-US" sz="1200" dirty="0" err="1">
                <a:latin typeface="Courier New"/>
                <a:ea typeface="Courier New"/>
                <a:cs typeface="Courier New"/>
                <a:sym typeface="Courier New"/>
              </a:rPr>
              <a:t>special_instructions</a:t>
            </a: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 like '%box%';</a:t>
            </a:r>
            <a:endParaRPr sz="12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46515" y="449993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r>
              <a:rPr lang="en-US" sz="1600" b="1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8. Let’s search for special instructions that have the word ‘box’.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FAB3BC-B4EC-4CD2-A5F9-55AE21A31E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937" y="2430378"/>
            <a:ext cx="8514447" cy="2529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21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5205756" y="738750"/>
            <a:ext cx="3884102" cy="1910861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select id,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1200" dirty="0" err="1">
                <a:latin typeface="Courier New"/>
                <a:ea typeface="Courier New"/>
                <a:cs typeface="Courier New"/>
                <a:sym typeface="Courier New"/>
              </a:rPr>
              <a:t>special_instructions</a:t>
            </a:r>
            <a:endParaRPr lang="en-US" sz="12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from orders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n-US" sz="1200" dirty="0" err="1">
                <a:latin typeface="Courier New"/>
                <a:ea typeface="Courier New"/>
                <a:cs typeface="Courier New"/>
                <a:sym typeface="Courier New"/>
              </a:rPr>
              <a:t>special_instructions</a:t>
            </a: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 like '%box%';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218674" y="738750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r>
              <a:rPr lang="en-US" sz="1600" b="1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9. Wow, some of these are marketing gold! But what are their order numbers?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C60689-046E-438C-B175-54998F6EE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748" y="2756097"/>
            <a:ext cx="8808504" cy="2226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2374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5151620" y="586446"/>
            <a:ext cx="3793858" cy="216277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select id 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1200" dirty="0" err="1">
                <a:latin typeface="Courier New"/>
                <a:ea typeface="Courier New"/>
                <a:cs typeface="Courier New"/>
                <a:sym typeface="Courier New"/>
              </a:rPr>
              <a:t>special_instructions</a:t>
            </a: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from orders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n-US" sz="1200" dirty="0" err="1">
                <a:latin typeface="Courier New"/>
                <a:ea typeface="Courier New"/>
                <a:cs typeface="Courier New"/>
                <a:sym typeface="Courier New"/>
              </a:rPr>
              <a:t>special_instructions</a:t>
            </a: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200" dirty="0" err="1">
                <a:latin typeface="Courier New"/>
                <a:ea typeface="Courier New"/>
                <a:cs typeface="Courier New"/>
                <a:sym typeface="Courier New"/>
              </a:rPr>
              <a:t>like'%box</a:t>
            </a: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%';</a:t>
            </a:r>
            <a:endParaRPr sz="12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56247" y="586447"/>
            <a:ext cx="4920900" cy="216277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r>
              <a:rPr lang="en-US" sz="1600" b="1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10. Instead of just returning the special instructions, also return their order ids.</a:t>
            </a:r>
          </a:p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endParaRPr lang="en-US" sz="800" b="1" dirty="0">
              <a:solidFill>
                <a:srgbClr val="222222"/>
              </a:solidFill>
              <a:highlight>
                <a:srgbClr val="FFFFFF"/>
              </a:highlight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R="0" algn="l" rtl="0" fontAlgn="ctr">
              <a:spcBef>
                <a:spcPts val="0"/>
              </a:spcBef>
              <a:spcAft>
                <a:spcPts val="0"/>
              </a:spcAft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For more readability: </a:t>
            </a:r>
            <a:endParaRPr lang="en-IN" sz="1200" b="0" i="0" u="none" strike="noStrik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algn="l" rtl="0" fontAlgn="ctr">
              <a:spcBef>
                <a:spcPts val="0"/>
              </a:spcBef>
              <a:spcAft>
                <a:spcPts val="0"/>
              </a:spcAft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Rename id as ‘#’</a:t>
            </a:r>
            <a:endParaRPr lang="en-IN" sz="1200" b="0" i="0" u="none" strike="noStrik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algn="l" rtl="0" fontAlgn="ctr">
              <a:spcBef>
                <a:spcPts val="0"/>
              </a:spcBef>
              <a:spcAft>
                <a:spcPts val="0"/>
              </a:spcAft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Rename </a:t>
            </a:r>
            <a:r>
              <a:rPr lang="en-US" sz="1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special_instructions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as ‘Notes’</a:t>
            </a:r>
            <a:endParaRPr lang="en-IN" sz="1200" b="0" i="0" u="none" strike="noStrik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endParaRPr lang="en-US" sz="1600" b="1" dirty="0">
              <a:solidFill>
                <a:srgbClr val="222222"/>
              </a:solidFill>
              <a:highlight>
                <a:srgbClr val="FFFFFF"/>
              </a:highlight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E95404-DBCA-47EB-B617-592918030D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78" y="2813668"/>
            <a:ext cx="8413985" cy="225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045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3323492"/>
            <a:ext cx="8210374" cy="123202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Davie's Burgers Subway Ad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ea typeface="Roboto Thin"/>
              <a:cs typeface="Times New Roman" panose="02020603050405020304" pitchFamily="18" charset="0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rgbClr val="EFEFEF"/>
                </a:solidFill>
                <a:latin typeface="Times New Roman" panose="02020603050405020304" pitchFamily="18" charset="0"/>
                <a:ea typeface="Roboto Thin"/>
                <a:cs typeface="Times New Roman" panose="02020603050405020304" pitchFamily="18" charset="0"/>
                <a:sym typeface="Roboto Thin"/>
              </a:rPr>
              <a:t>Problem Statement: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600" b="1" dirty="0">
              <a:solidFill>
                <a:srgbClr val="EFEFEF"/>
              </a:solidFill>
              <a:latin typeface="Times New Roman" panose="02020603050405020304" pitchFamily="18" charset="0"/>
              <a:ea typeface="Roboto Thin"/>
              <a:cs typeface="Times New Roman" panose="02020603050405020304" pitchFamily="18" charset="0"/>
              <a:sym typeface="Roboto Thi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rgbClr val="EFEFEF"/>
                </a:solidFill>
                <a:latin typeface="Times New Roman" panose="02020603050405020304" pitchFamily="18" charset="0"/>
                <a:ea typeface="Roboto Thin"/>
                <a:cs typeface="Times New Roman" panose="02020603050405020304" pitchFamily="18" charset="0"/>
                <a:sym typeface="Roboto Thin"/>
              </a:rPr>
              <a:t>Well, Davie's Burgers restaurant business has been booming and it is now looking to place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rgbClr val="EFEFEF"/>
                </a:solidFill>
                <a:latin typeface="Times New Roman" panose="02020603050405020304" pitchFamily="18" charset="0"/>
                <a:ea typeface="Roboto Thin"/>
                <a:cs typeface="Times New Roman" panose="02020603050405020304" pitchFamily="18" charset="0"/>
                <a:sym typeface="Roboto Thin"/>
              </a:rPr>
              <a:t>a catchy advertisement in the local subway station.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rgbClr val="EFEFEF"/>
                </a:solidFill>
                <a:latin typeface="Times New Roman" panose="02020603050405020304" pitchFamily="18" charset="0"/>
                <a:ea typeface="Roboto Thin"/>
                <a:cs typeface="Times New Roman" panose="02020603050405020304" pitchFamily="18" charset="0"/>
                <a:sym typeface="Roboto Thin"/>
              </a:rPr>
              <a:t>Help them dig into their orders table to see if there is anything interesting in there for a funny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rgbClr val="EFEFEF"/>
                </a:solidFill>
                <a:latin typeface="Times New Roman" panose="02020603050405020304" pitchFamily="18" charset="0"/>
                <a:ea typeface="Roboto Thin"/>
                <a:cs typeface="Times New Roman" panose="02020603050405020304" pitchFamily="18" charset="0"/>
                <a:sym typeface="Roboto Thin"/>
              </a:rPr>
              <a:t>tagline!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600" dirty="0">
              <a:solidFill>
                <a:srgbClr val="EFEFEF"/>
              </a:solidFill>
              <a:latin typeface="Times New Roman" panose="02020603050405020304" pitchFamily="18" charset="0"/>
              <a:ea typeface="Roboto Thin"/>
              <a:cs typeface="Times New Roman" panose="02020603050405020304" pitchFamily="18" charset="0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1794252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29526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 needs to be achieved:</a:t>
            </a:r>
            <a:endParaRPr sz="1600" b="1" dirty="0">
              <a:solidFill>
                <a:srgbClr val="295269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896353"/>
            <a:ext cx="8061300" cy="4021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100" indent="-342900" algn="just">
              <a:lnSpc>
                <a:spcPct val="150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What are the column names?</a:t>
            </a:r>
          </a:p>
          <a:p>
            <a:pPr marL="419100" indent="-342900" algn="just">
              <a:lnSpc>
                <a:spcPct val="150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How recent is this data?</a:t>
            </a:r>
          </a:p>
          <a:p>
            <a:pPr marL="419100" indent="-342900" algn="just">
              <a:lnSpc>
                <a:spcPct val="150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Write a query that selects only the “</a:t>
            </a:r>
            <a:r>
              <a:rPr lang="en-US" dirty="0" err="1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special_instructions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” column.</a:t>
            </a:r>
          </a:p>
          <a:p>
            <a:pPr marL="419100" indent="-342900" algn="just">
              <a:lnSpc>
                <a:spcPct val="150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Edit the query so that we are only returning the special instructions that are not empty?</a:t>
            </a:r>
          </a:p>
          <a:p>
            <a:pPr marL="419100" indent="-342900" algn="just">
              <a:lnSpc>
                <a:spcPct val="150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Sort the instructions in alphabetical order (A-Z).</a:t>
            </a:r>
          </a:p>
          <a:p>
            <a:pPr marL="419100" indent="-342900" algn="just">
              <a:lnSpc>
                <a:spcPct val="150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Let’s search for special instructions that have the word ‘sauce’.</a:t>
            </a:r>
          </a:p>
          <a:p>
            <a:pPr marL="419100" indent="-342900" algn="just">
              <a:lnSpc>
                <a:spcPct val="150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Let’s search for special instructions that have the word ‘door’.</a:t>
            </a:r>
          </a:p>
          <a:p>
            <a:pPr marL="419100" indent="-342900" algn="just">
              <a:lnSpc>
                <a:spcPct val="150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Let’s search for special instructions that have the word ‘box’.</a:t>
            </a:r>
          </a:p>
          <a:p>
            <a:pPr marL="419100" indent="-342900" algn="just">
              <a:lnSpc>
                <a:spcPct val="150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Wow, some of these are marketing gold! But what are their order numbers?</a:t>
            </a:r>
          </a:p>
          <a:p>
            <a:pPr marL="419100" indent="-342900" algn="just">
              <a:lnSpc>
                <a:spcPct val="150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Instead of just returning the special instructions, also return their order ids.</a:t>
            </a:r>
            <a:endParaRPr lang="en-IN" dirty="0">
              <a:solidFill>
                <a:srgbClr val="222222"/>
              </a:solidFill>
              <a:highlight>
                <a:srgbClr val="FFFFFF"/>
              </a:highlight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/>
          <p:nvPr/>
        </p:nvSpPr>
        <p:spPr>
          <a:xfrm>
            <a:off x="79367" y="292220"/>
            <a:ext cx="4970811" cy="211769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" sz="1600" b="1" dirty="0">
                <a:solidFill>
                  <a:srgbClr val="295269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1. </a:t>
            </a:r>
            <a:r>
              <a:rPr lang="en-US" sz="1600" b="1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What are the column names?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The orders table has the following column names: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id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user_id</a:t>
            </a:r>
            <a:endParaRPr lang="en-US" sz="1200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order_date</a:t>
            </a:r>
            <a:endParaRPr lang="en-US" sz="1200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restaurent_id</a:t>
            </a:r>
            <a:endParaRPr lang="en-US" sz="1200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item_name</a:t>
            </a:r>
            <a:endParaRPr lang="en-US" sz="1200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special_instruction</a:t>
            </a:r>
            <a:endParaRPr lang="en-US" sz="1200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Shape 323">
            <a:extLst>
              <a:ext uri="{FF2B5EF4-FFF2-40B4-BE49-F238E27FC236}">
                <a16:creationId xmlns:a16="http://schemas.microsoft.com/office/drawing/2014/main" id="{3DBB0A96-8EEF-4ECA-BA31-85C6A60785B3}"/>
              </a:ext>
            </a:extLst>
          </p:cNvPr>
          <p:cNvSpPr txBox="1"/>
          <p:nvPr/>
        </p:nvSpPr>
        <p:spPr>
          <a:xfrm>
            <a:off x="5317721" y="292220"/>
            <a:ext cx="3335000" cy="2143167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select *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from orders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limit 10;</a:t>
            </a:r>
            <a:endParaRPr sz="12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1934BF-1836-428C-96BB-A618F2777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342" y="2494085"/>
            <a:ext cx="7343775" cy="26494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301067" y="2842847"/>
            <a:ext cx="4839502" cy="188305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r>
              <a:rPr lang="en-US" sz="1200" dirty="0" err="1">
                <a:latin typeface="Courier New"/>
                <a:ea typeface="Courier New"/>
                <a:cs typeface="Courier New"/>
                <a:sym typeface="Courier New"/>
              </a:rPr>
              <a:t>order_date</a:t>
            </a:r>
            <a:endParaRPr lang="en-US" sz="12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from orders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order by </a:t>
            </a:r>
            <a:r>
              <a:rPr lang="en-US" sz="1200" dirty="0" err="1">
                <a:latin typeface="Courier New"/>
                <a:ea typeface="Courier New"/>
                <a:cs typeface="Courier New"/>
                <a:sym typeface="Courier New"/>
              </a:rPr>
              <a:t>order_date</a:t>
            </a: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 desc;</a:t>
            </a:r>
            <a:endParaRPr sz="12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301067" y="738750"/>
            <a:ext cx="4839502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600" b="1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2. How recent is this data? 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It looks like this data is from </a:t>
            </a:r>
            <a:r>
              <a:rPr lang="en-US" u="sng" dirty="0"/>
              <a:t>May</a:t>
            </a:r>
            <a:r>
              <a:rPr lang="en-US" dirty="0"/>
              <a:t> and </a:t>
            </a:r>
            <a:r>
              <a:rPr lang="en-US" u="sng" dirty="0"/>
              <a:t>June </a:t>
            </a:r>
            <a:r>
              <a:rPr lang="en-US" dirty="0"/>
              <a:t>of 2017.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85D320-E364-4EB0-B8F8-1E4B8FF0B5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1279" y="738749"/>
            <a:ext cx="3761690" cy="398714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107637" y="2773321"/>
            <a:ext cx="5432905" cy="19742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1200" dirty="0" err="1">
                <a:latin typeface="Courier New"/>
                <a:ea typeface="Courier New"/>
                <a:cs typeface="Courier New"/>
                <a:sym typeface="Courier New"/>
              </a:rPr>
              <a:t>special_instructions</a:t>
            </a:r>
            <a:endParaRPr lang="en-US" sz="12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from orders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limit 20;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07636" y="762589"/>
            <a:ext cx="5490133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>
              <a:buClr>
                <a:srgbClr val="222222"/>
              </a:buClr>
              <a:buSzPts val="2400"/>
            </a:pPr>
            <a:r>
              <a:rPr lang="en-US" sz="1600" b="1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3. Write a query that selects only the “</a:t>
            </a:r>
            <a:r>
              <a:rPr lang="en-US" sz="1600" b="1" dirty="0" err="1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special_instruction</a:t>
            </a:r>
            <a:r>
              <a:rPr lang="en-US" sz="1600" b="1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”  column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The </a:t>
            </a:r>
            <a:r>
              <a:rPr lang="en-US" dirty="0" err="1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special_instructions</a:t>
            </a:r>
            <a:r>
              <a:rPr lang="en-US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column stores the data where Davie’s Burgers customers leave a note for the kitchen or the delivery.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Limit the result to 20 rows.</a:t>
            </a: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3118DD-92C4-4692-B1C9-FFC07B510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2946" y="762589"/>
            <a:ext cx="3353417" cy="398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760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218674" y="2954215"/>
            <a:ext cx="4920900" cy="1910861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1200" dirty="0" err="1">
                <a:latin typeface="Courier New"/>
                <a:ea typeface="Courier New"/>
                <a:cs typeface="Courier New"/>
                <a:sym typeface="Courier New"/>
              </a:rPr>
              <a:t>special_instructions</a:t>
            </a:r>
            <a:endParaRPr lang="en-US" sz="12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from orders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n-US" sz="1200" dirty="0" err="1">
                <a:latin typeface="Courier New"/>
                <a:ea typeface="Courier New"/>
                <a:cs typeface="Courier New"/>
                <a:sym typeface="Courier New"/>
              </a:rPr>
              <a:t>special_instructions</a:t>
            </a: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 is not null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limit 10;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218674" y="738750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E</a:t>
            </a:r>
            <a:r>
              <a:rPr lang="en-US" sz="1600" b="1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dit the query so that we are only returning the special instructions that are not empty?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seem to be a lot of empty values in that column. That is because customers sometimes leave the notes section blank.</a:t>
            </a:r>
            <a:endParaRPr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608A41-206C-48A0-8CFD-7AAFBF9C3E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1864" y="738750"/>
            <a:ext cx="3759868" cy="412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135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218674" y="2954215"/>
            <a:ext cx="4920900" cy="1910861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1200" dirty="0" err="1">
                <a:latin typeface="Courier New"/>
                <a:ea typeface="Courier New"/>
                <a:cs typeface="Courier New"/>
                <a:sym typeface="Courier New"/>
              </a:rPr>
              <a:t>special_instructions</a:t>
            </a:r>
            <a:endParaRPr lang="en-US" sz="12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from orders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n-US" sz="1200" dirty="0" err="1">
                <a:latin typeface="Courier New"/>
                <a:ea typeface="Courier New"/>
                <a:cs typeface="Courier New"/>
                <a:sym typeface="Courier New"/>
              </a:rPr>
              <a:t>special_instructions</a:t>
            </a: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 is not null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order by </a:t>
            </a:r>
            <a:r>
              <a:rPr lang="en-US" sz="1200" dirty="0" err="1">
                <a:latin typeface="Courier New"/>
                <a:ea typeface="Courier New"/>
                <a:cs typeface="Courier New"/>
                <a:sym typeface="Courier New"/>
              </a:rPr>
              <a:t>special_instructions</a:t>
            </a: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200" dirty="0" err="1">
                <a:latin typeface="Courier New"/>
                <a:ea typeface="Courier New"/>
                <a:cs typeface="Courier New"/>
                <a:sym typeface="Courier New"/>
              </a:rPr>
              <a:t>asc</a:t>
            </a: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218674" y="738750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r>
              <a:rPr lang="en-US" sz="1600" b="1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5. Sort the instructions in alphabetical order (A-Z).</a:t>
            </a:r>
          </a:p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endParaRPr lang="en-US" sz="1600" b="1" dirty="0">
              <a:solidFill>
                <a:srgbClr val="222222"/>
              </a:solidFill>
              <a:highlight>
                <a:srgbClr val="FFFFFF"/>
              </a:highlight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endParaRPr lang="en-US" sz="1600" b="1" dirty="0">
              <a:solidFill>
                <a:srgbClr val="222222"/>
              </a:solidFill>
              <a:highlight>
                <a:srgbClr val="FFFFFF"/>
              </a:highlight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14447F-BF52-4305-A308-0023871CC0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9673" y="625507"/>
            <a:ext cx="3850105" cy="4239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693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218674" y="2954215"/>
            <a:ext cx="4920900" cy="1910861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1200" dirty="0" err="1">
                <a:latin typeface="Courier New"/>
                <a:ea typeface="Courier New"/>
                <a:cs typeface="Courier New"/>
                <a:sym typeface="Courier New"/>
              </a:rPr>
              <a:t>special_instructions</a:t>
            </a:r>
            <a:endParaRPr lang="en-US" sz="12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from orders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n-US" sz="1200" dirty="0" err="1">
                <a:latin typeface="Courier New"/>
                <a:ea typeface="Courier New"/>
                <a:cs typeface="Courier New"/>
                <a:sym typeface="Courier New"/>
              </a:rPr>
              <a:t>special_instructions</a:t>
            </a: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 like '%sauce%';</a:t>
            </a:r>
            <a:endParaRPr sz="12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218674" y="738750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r>
              <a:rPr lang="en-US" sz="1600" b="1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6. Let’s search for special instructions that have the word ‘sauce’.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D069CE-189B-4AEC-B23E-30F886B964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2629" y="1535357"/>
            <a:ext cx="3798278" cy="2072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69526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</TotalTime>
  <Words>579</Words>
  <Application>Microsoft Office PowerPoint</Application>
  <PresentationFormat>On-screen Show (16:9)</PresentationFormat>
  <Paragraphs>92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Times New Roman</vt:lpstr>
      <vt:lpstr>Courier New</vt:lpstr>
      <vt:lpstr>Arial</vt:lpstr>
      <vt:lpstr>Dosis</vt:lpstr>
      <vt:lpstr>Roboto</vt:lpstr>
      <vt:lpstr>Roboto Thin</vt:lpstr>
      <vt:lpstr>Simple Light</vt:lpstr>
      <vt:lpstr>Simple Light</vt:lpstr>
      <vt:lpstr>Simple Light</vt:lpstr>
      <vt:lpstr>PowerPoint Presentation</vt:lpstr>
      <vt:lpstr>PowerPoint Presentation</vt:lpstr>
      <vt:lpstr>Task needs to be achieved: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dc:creator>Ankit Anshu</dc:creator>
  <cp:lastModifiedBy>Ankit Anshu</cp:lastModifiedBy>
  <cp:revision>4</cp:revision>
  <dcterms:modified xsi:type="dcterms:W3CDTF">2022-01-12T15:11:39Z</dcterms:modified>
</cp:coreProperties>
</file>